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92" r:id="rId6"/>
    <p:sldId id="264" r:id="rId7"/>
    <p:sldId id="265" r:id="rId8"/>
    <p:sldId id="266" r:id="rId9"/>
    <p:sldId id="258" r:id="rId10"/>
    <p:sldId id="262" r:id="rId11"/>
    <p:sldId id="263" r:id="rId12"/>
    <p:sldId id="268" r:id="rId13"/>
    <p:sldId id="267" r:id="rId14"/>
    <p:sldId id="286" r:id="rId15"/>
    <p:sldId id="257" r:id="rId16"/>
    <p:sldId id="269" r:id="rId17"/>
    <p:sldId id="270" r:id="rId18"/>
    <p:sldId id="271" r:id="rId19"/>
    <p:sldId id="287" r:id="rId20"/>
    <p:sldId id="288" r:id="rId21"/>
    <p:sldId id="272" r:id="rId22"/>
    <p:sldId id="273" r:id="rId23"/>
    <p:sldId id="289" r:id="rId24"/>
    <p:sldId id="274" r:id="rId25"/>
    <p:sldId id="275" r:id="rId26"/>
    <p:sldId id="277" r:id="rId27"/>
    <p:sldId id="290" r:id="rId28"/>
    <p:sldId id="291" r:id="rId29"/>
    <p:sldId id="280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2077-4567-4A35-9246-E4AEE1E7DE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DD82-DC46-4F10-AC5E-3A972B9C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DD82-DC46-4F10-AC5E-3A972B9C7F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187DD-2967-42A5-9183-757DAD3C3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F9622C-FE26-405D-A51A-3F3303134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E568A6-BCEE-4439-A0E0-AA0C5891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C9BBE0-7A76-43A1-A70F-A4DA19E7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CD69A-FB9A-48B6-B5C6-EFDAA145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5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87610-3D9B-4606-AE7F-7D48A0FB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4B26E1-F4AC-4A49-8285-519190149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B9152-A896-47C9-B388-EB29E198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715607-8FA9-4EA2-A5D3-4253BFB0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B1944-D513-4534-9101-8B1BA250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1BA368-CA25-4713-ADAF-29A77E8C6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55C031-4A07-4AB0-85CE-AD3B017F0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A18DDF-7D1D-4527-A1FB-CF184B76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5F5487-2AB5-415A-BD32-8C99430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127DD-C52F-447A-BC68-BDB6C175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D24B8-8AD2-4964-8D5C-42AC5929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807CC4-ACC5-45E9-9145-C2B0BAC3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51F888-233B-4FE1-823A-3C723D54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C76A-2EDF-4C6A-9A7B-09ACDD2F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BB3F9-07CD-440F-8871-E5479D79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3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F393F-2C9A-4653-ACA5-CA8376BC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87E435-E277-4B38-9D14-6D541DD8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724E17-45AE-4F82-ACCE-D63DC3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6961D-28F5-43C0-9EAF-EFF7AA0C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FFEED-96F1-4A88-B077-1ACFCF32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5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B2771-842D-4A95-84F9-B4367A6A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DAB45B-4E0A-42A4-A515-067ED80CD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534FA1-F9BF-44B5-8513-DBE7CC4F7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0CFA01-0262-4097-90C6-C2FDBA32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A873FC-6F19-4CC3-9113-7FEB7745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0FFCD8-E531-4C2E-A121-68B7DBA9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A2603F-2BDA-48AE-9FB9-675F0DCD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3544F-63B0-47A6-9D8D-37B7F8C0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FDD0F-9D5F-4886-90C7-C03EADDE1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E2ED9EC-EB2A-4464-AC44-7F0F707D3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A1FB95-A702-4C92-B649-F9612C9A3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8F6172-4A8B-4A48-9E1F-C43EFF29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2C30B7A-F60D-490D-829B-178DA278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7E9F3F-CB00-4075-95E9-03F4C6C8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7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5FB82-4460-4058-A70B-BAF2A4F4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120101-B76E-4417-97A8-C0FDF58E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BDC29-AF40-435B-8019-A4F07B63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E9604A-8164-4566-8133-38A39457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6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467FD2-8F9C-4BCA-A399-1F457B5E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185A28-7D89-4286-9621-08EA26AD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F5FEDB-D37E-4303-96F5-9222B210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7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A374B-EA6C-4A89-869C-8D2296AB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313B14-15F9-4596-B501-8BEBCBB2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9E81B8-5530-462B-A268-517C8939D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D3650E-61F0-4CCD-8A82-5E16675E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660001-BA6A-49D5-8BFE-AB81C9F2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E6A0D1-D38E-439F-A73D-31043CA0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4BA73-418E-4A02-A345-9F4B4074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CA276F-E8CB-4624-8906-713E9DAE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D37A68-0689-4DD0-88AD-407ADF1F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C1BCB5-0449-4748-A7C4-5F015635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DED463-CEE5-424D-874F-67460386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7E336C-B818-4795-A6E2-D5320B4B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7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19529B-7D31-41C9-A2B2-A48E69E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3A79FC-3CFC-4F2D-9507-615EF8D3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37AB8D-D6ED-409E-A461-CFD28373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03CA-C3B6-4EF4-AFD1-8687F6810322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EA04C-10B0-4227-9B81-ED1EE7AE9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963D3-9E96-4003-BDDB-9041E0981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BACB-9CDF-40B0-A3F4-21C20FB77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F084598-50CC-42E3-9AA1-BA0E1D69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693" y="2290072"/>
            <a:ext cx="2664353" cy="2735055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3A84FE8-13EF-4011-AF1B-96B70D833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535" y="636370"/>
            <a:ext cx="7406374" cy="1653702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Secure Sharing of Partially Homomorphic Data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98FAF4-11BA-4975-A03D-4E722339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300" y="2683932"/>
            <a:ext cx="5815690" cy="1947333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Hossein </a:t>
            </a:r>
            <a:r>
              <a:rPr lang="en-US" cap="none" dirty="0" err="1"/>
              <a:t>Shafagh</a:t>
            </a:r>
            <a:r>
              <a:rPr lang="en-US" cap="none" dirty="0"/>
              <a:t>, Anwar </a:t>
            </a:r>
            <a:r>
              <a:rPr lang="en-US" cap="none" dirty="0" err="1"/>
              <a:t>Hithnawi</a:t>
            </a:r>
            <a:r>
              <a:rPr lang="en-US" cap="none" dirty="0"/>
              <a:t>, Lukas Burkhalter, Pascal </a:t>
            </a:r>
            <a:r>
              <a:rPr lang="en-US" cap="none" dirty="0" err="1"/>
              <a:t>Fischli</a:t>
            </a:r>
            <a:r>
              <a:rPr lang="en-US" cap="none" dirty="0"/>
              <a:t>, Simon </a:t>
            </a:r>
            <a:r>
              <a:rPr lang="en-US" cap="none" dirty="0" err="1"/>
              <a:t>Duquennoy</a:t>
            </a:r>
            <a:endParaRPr lang="en-US" cap="none" dirty="0"/>
          </a:p>
          <a:p>
            <a:pPr algn="ctr">
              <a:lnSpc>
                <a:spcPct val="100000"/>
              </a:lnSpc>
            </a:pPr>
            <a:r>
              <a:rPr lang="en-US" cap="none" dirty="0"/>
              <a:t>ETH Zurich, Switzerland</a:t>
            </a:r>
          </a:p>
          <a:p>
            <a:pPr algn="ctr">
              <a:lnSpc>
                <a:spcPct val="100000"/>
              </a:lnSpc>
            </a:pPr>
            <a:r>
              <a:rPr lang="en-US" cap="none" dirty="0"/>
              <a:t>France and RISE SICS, Sweden</a:t>
            </a:r>
          </a:p>
          <a:p>
            <a:pPr algn="ctr">
              <a:lnSpc>
                <a:spcPct val="100000"/>
              </a:lnSpc>
            </a:pPr>
            <a:endParaRPr lang="en-US" cap="none" dirty="0"/>
          </a:p>
          <a:p>
            <a:pPr algn="ctr"/>
            <a:endParaRPr lang="en-US" cap="none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1DCB3C-9CDE-4A41-A117-90FF38C31F87}"/>
              </a:ext>
            </a:extLst>
          </p:cNvPr>
          <p:cNvSpPr txBox="1"/>
          <p:nvPr/>
        </p:nvSpPr>
        <p:spPr>
          <a:xfrm>
            <a:off x="7845722" y="5234473"/>
            <a:ext cx="3023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Presented by: Chenxing Ji</a:t>
            </a:r>
          </a:p>
        </p:txBody>
      </p:sp>
    </p:spTree>
    <p:extLst>
      <p:ext uri="{BB962C8B-B14F-4D97-AF65-F5344CB8AC3E}">
        <p14:creationId xmlns:p14="http://schemas.microsoft.com/office/powerpoint/2010/main" val="339667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89D8C-E299-49C4-9E57-F3BB596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Pilatus Design Approach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09F49E-B45C-44B2-A426-0C1E1FF5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a re-encryption scheme – Data encrypted at Client</a:t>
            </a:r>
          </a:p>
          <a:p>
            <a:r>
              <a:rPr lang="en-US" dirty="0"/>
              <a:t>Key revocation mechanism – Allows user to terminate their sharing any time</a:t>
            </a:r>
          </a:p>
          <a:p>
            <a:endParaRPr lang="en-US" dirty="0"/>
          </a:p>
          <a:p>
            <a:r>
              <a:rPr lang="en-US" dirty="0"/>
              <a:t>Challenge:</a:t>
            </a:r>
          </a:p>
          <a:p>
            <a:pPr lvl="1"/>
            <a:r>
              <a:rPr lang="en-US" dirty="0"/>
              <a:t>Minimize the decryption time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Chinese Remainder Theorem</a:t>
            </a:r>
          </a:p>
          <a:p>
            <a:pPr lvl="1"/>
            <a:endParaRPr 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5613A2B-FAC6-4159-8B24-7AC88B6C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8586" y="3789532"/>
            <a:ext cx="58388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F77B2-8E84-46D0-8CF9-1CC75C52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cap="none" dirty="0"/>
              <a:t>artially Homomorphic Encryption</a:t>
            </a:r>
            <a:endParaRPr 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A1D2FC0-09A6-48FB-B206-6DDCDB0EA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932" y="2028616"/>
            <a:ext cx="6498974" cy="16095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225BB2-765C-4478-A26E-CAD003AB6E17}"/>
              </a:ext>
            </a:extLst>
          </p:cNvPr>
          <p:cNvSpPr txBox="1"/>
          <p:nvPr/>
        </p:nvSpPr>
        <p:spPr>
          <a:xfrm>
            <a:off x="6420255" y="4124527"/>
            <a:ext cx="479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Equations:</a:t>
            </a:r>
          </a:p>
          <a:p>
            <a:r>
              <a:rPr lang="en-US" dirty="0"/>
              <a:t>	ENC(m1) o ENC(m2) = ENC(m1+ m2)</a:t>
            </a:r>
          </a:p>
          <a:p>
            <a:r>
              <a:rPr lang="en-US" dirty="0"/>
              <a:t>	M = </a:t>
            </a:r>
            <a:r>
              <a:rPr lang="en-US" dirty="0" err="1"/>
              <a:t>mG</a:t>
            </a:r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1735FF-BE84-499B-AD11-92F6638A140B}"/>
              </a:ext>
            </a:extLst>
          </p:cNvPr>
          <p:cNvSpPr txBox="1"/>
          <p:nvPr/>
        </p:nvSpPr>
        <p:spPr>
          <a:xfrm>
            <a:off x="838200" y="2028616"/>
            <a:ext cx="4797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Allows integer m to be mapped to an EC point M and be remapped to 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Use Chinese Remainder Theorem along with BSGS (Baby-Step-Giant-Step) algorithm to solve discrete logarithm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958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D1826-7E45-4894-8403-87A03389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B4CBE5D-5B6C-45E8-9FED-1D1CAA850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541" y="1407259"/>
            <a:ext cx="6412459" cy="19076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A8FEAB-C802-445F-84A7-429AFCCF8C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1110" y="3438331"/>
            <a:ext cx="6763523" cy="20222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CAB691-5BD6-4616-AAE7-F38BC0A406F7}"/>
              </a:ext>
            </a:extLst>
          </p:cNvPr>
          <p:cNvSpPr txBox="1"/>
          <p:nvPr/>
        </p:nvSpPr>
        <p:spPr>
          <a:xfrm>
            <a:off x="838200" y="1859339"/>
            <a:ext cx="37524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Mode:</a:t>
            </a:r>
          </a:p>
          <a:p>
            <a:pPr lvl="1"/>
            <a:r>
              <a:rPr lang="en-US" dirty="0"/>
              <a:t>Uses EC-</a:t>
            </a:r>
            <a:r>
              <a:rPr lang="en-US" dirty="0" err="1"/>
              <a:t>Elgamal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asymmetric key encryption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Sharing:</a:t>
            </a:r>
          </a:p>
          <a:p>
            <a:pPr lvl="1"/>
            <a:r>
              <a:rPr lang="en-US" dirty="0"/>
              <a:t>AFGH: </a:t>
            </a:r>
          </a:p>
          <a:p>
            <a:pPr lvl="1"/>
            <a:r>
              <a:rPr lang="en-US" dirty="0"/>
              <a:t>A Improved Proxy Re-Encryption algorithm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068DB6-DAC8-46AC-BC7E-A13C89FDBA40}"/>
              </a:ext>
            </a:extLst>
          </p:cNvPr>
          <p:cNvSpPr/>
          <p:nvPr/>
        </p:nvSpPr>
        <p:spPr>
          <a:xfrm>
            <a:off x="6396934" y="6123543"/>
            <a:ext cx="518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AFGH reference: https://eprint.iacr.org/2005/028.pdf</a:t>
            </a:r>
          </a:p>
        </p:txBody>
      </p:sp>
    </p:spTree>
    <p:extLst>
      <p:ext uri="{BB962C8B-B14F-4D97-AF65-F5344CB8AC3E}">
        <p14:creationId xmlns:p14="http://schemas.microsoft.com/office/powerpoint/2010/main" val="82331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01090-1BD8-4900-94EB-C2348562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Performance Optimization	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06D26B-CC0E-4083-9182-B5B50D62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62900"/>
            <a:ext cx="10515599" cy="3541714"/>
          </a:xfrm>
        </p:spPr>
        <p:txBody>
          <a:bodyPr/>
          <a:lstStyle/>
          <a:p>
            <a:r>
              <a:rPr lang="en-US" dirty="0"/>
              <a:t>Chinese Remainder Theorem</a:t>
            </a:r>
          </a:p>
          <a:p>
            <a:pPr lvl="1"/>
            <a:r>
              <a:rPr lang="en-US" dirty="0"/>
              <a:t>Maintain additive homomorphism</a:t>
            </a:r>
          </a:p>
          <a:p>
            <a:pPr lvl="1"/>
            <a:r>
              <a:rPr lang="en-US" dirty="0"/>
              <a:t>Side effect: Increased Encryption cost and Ciphertext 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E5AC66-82E7-4FBE-B2AC-62D4C196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4772"/>
            <a:ext cx="5865069" cy="15353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1915CC8-B21A-4F49-BA55-80C138DF103D}"/>
              </a:ext>
            </a:extLst>
          </p:cNvPr>
          <p:cNvSpPr txBox="1"/>
          <p:nvPr/>
        </p:nvSpPr>
        <p:spPr>
          <a:xfrm>
            <a:off x="6096000" y="2039735"/>
            <a:ext cx="564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the 15s  decryption time for a 38-bit value is reduced to less than 10ms for EC-</a:t>
            </a:r>
            <a:r>
              <a:rPr lang="en-US" dirty="0" err="1"/>
              <a:t>ElGamal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D3B2DF-587F-43C7-BF92-61E100E7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11" y="5175555"/>
            <a:ext cx="2124075" cy="809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F2F514-B479-45C9-ACD7-28576C437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962" y="4027616"/>
            <a:ext cx="3200400" cy="80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3E38D0-8AFD-41D7-97B8-30D524A15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180" y="4027617"/>
            <a:ext cx="3200400" cy="8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D13C0-598E-4741-B5AA-47B732E6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Update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056B6D-0CDB-41A9-9835-C7A38E15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is triggered when a user decided to revoke a shared data</a:t>
            </a:r>
          </a:p>
          <a:p>
            <a:endParaRPr lang="en-US" dirty="0"/>
          </a:p>
          <a:p>
            <a:r>
              <a:rPr lang="en-US" dirty="0"/>
              <a:t>User use the new key for encrypting new data</a:t>
            </a:r>
          </a:p>
          <a:p>
            <a:pPr lvl="1"/>
            <a:r>
              <a:rPr lang="en-US" dirty="0"/>
              <a:t>Two cases for key update:</a:t>
            </a:r>
          </a:p>
          <a:p>
            <a:pPr lvl="2"/>
            <a:r>
              <a:rPr lang="en-US" dirty="0"/>
              <a:t>Malicious cloud 		Not that safe</a:t>
            </a:r>
          </a:p>
          <a:p>
            <a:pPr lvl="3"/>
            <a:r>
              <a:rPr lang="en-US" dirty="0"/>
              <a:t>Better leave the old data with old key</a:t>
            </a:r>
          </a:p>
          <a:p>
            <a:pPr lvl="2"/>
            <a:r>
              <a:rPr lang="en-US" dirty="0"/>
              <a:t>Semi-honest cloud		Safe</a:t>
            </a:r>
          </a:p>
          <a:p>
            <a:pPr lvl="3"/>
            <a:r>
              <a:rPr lang="en-US" dirty="0"/>
              <a:t>Encrypt old data with new key for consistency</a:t>
            </a:r>
          </a:p>
          <a:p>
            <a:pPr lvl="2"/>
            <a:endParaRPr lang="en-US" dirty="0"/>
          </a:p>
          <a:p>
            <a:r>
              <a:rPr lang="en-US" dirty="0"/>
              <a:t>Pilatus requires a semi-honest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E4DE-6004-43C1-81B0-76593855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Sharing Authorization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E17F2E0-02DD-4292-969F-C151D32D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25967"/>
            <a:ext cx="9905999" cy="3541714"/>
          </a:xfrm>
        </p:spPr>
        <p:txBody>
          <a:bodyPr/>
          <a:lstStyle/>
          <a:p>
            <a:r>
              <a:rPr lang="en-US" dirty="0"/>
              <a:t>Access Graphs:</a:t>
            </a:r>
          </a:p>
          <a:p>
            <a:pPr lvl="1"/>
            <a:r>
              <a:rPr lang="en-US" dirty="0"/>
              <a:t>Each group have an access map</a:t>
            </a:r>
          </a:p>
          <a:p>
            <a:pPr lvl="1"/>
            <a:r>
              <a:rPr lang="en-US" dirty="0"/>
              <a:t>Members acts as node in the graph, each node is signed by the parent.</a:t>
            </a:r>
          </a:p>
          <a:p>
            <a:pPr lvl="1"/>
            <a:r>
              <a:rPr lang="en-US" dirty="0"/>
              <a:t>Allows group members to vouch for the membership of other members</a:t>
            </a:r>
          </a:p>
          <a:p>
            <a:r>
              <a:rPr lang="en-US" dirty="0"/>
              <a:t>Joining: Two steps</a:t>
            </a:r>
          </a:p>
          <a:p>
            <a:pPr lvl="1"/>
            <a:r>
              <a:rPr lang="en-US" dirty="0"/>
              <a:t>Signing the extended identity</a:t>
            </a:r>
          </a:p>
          <a:p>
            <a:pPr lvl="1"/>
            <a:r>
              <a:rPr lang="en-US" dirty="0"/>
              <a:t>Issuing a re-encryption Token stored in Cloud</a:t>
            </a:r>
          </a:p>
        </p:txBody>
      </p:sp>
    </p:spTree>
    <p:extLst>
      <p:ext uri="{BB962C8B-B14F-4D97-AF65-F5344CB8AC3E}">
        <p14:creationId xmlns:p14="http://schemas.microsoft.com/office/powerpoint/2010/main" val="322951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A95A3-B2CA-491C-AD24-A6235C6E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Authorization Graph Explanation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8E73EDD-EA3D-4CDE-9622-2CEA03CDD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13" y="2249488"/>
            <a:ext cx="967659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6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9C7FA-BAF0-4CE5-B25D-1675AFFC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9ED6AA-BA6C-4C8B-8417-655F6A42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5327"/>
            <a:ext cx="10186988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Defying passive attacks and prevent unauthorized access to data in cloud</a:t>
            </a:r>
          </a:p>
          <a:p>
            <a:endParaRPr lang="en-US" dirty="0"/>
          </a:p>
          <a:p>
            <a:r>
              <a:rPr lang="en-US" dirty="0"/>
              <a:t>Achieves:</a:t>
            </a:r>
          </a:p>
          <a:p>
            <a:pPr lvl="1"/>
            <a:r>
              <a:rPr lang="en-US" dirty="0"/>
              <a:t>Data on the cloud remains strongly encrypted</a:t>
            </a:r>
          </a:p>
          <a:p>
            <a:pPr lvl="1"/>
            <a:r>
              <a:rPr lang="en-US" dirty="0"/>
              <a:t>Rely on IDP to authenticate users</a:t>
            </a:r>
          </a:p>
          <a:p>
            <a:pPr lvl="1"/>
            <a:r>
              <a:rPr lang="en-US" dirty="0"/>
              <a:t>Restrict data access to users with decryption keys</a:t>
            </a:r>
          </a:p>
          <a:p>
            <a:pPr lvl="1"/>
            <a:r>
              <a:rPr lang="en-US" dirty="0"/>
              <a:t>Prevent malicious cloud from performing unauthorized re-encryption to a malicious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0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D0B2DB-1AB0-4640-BD7C-B150C1E8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BFD5F-B908-42FD-87B2-FD648FE7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Utilize EEC module of OpenSSL Library</a:t>
            </a:r>
          </a:p>
          <a:p>
            <a:endParaRPr lang="en-US" dirty="0"/>
          </a:p>
          <a:p>
            <a:r>
              <a:rPr lang="en-US" dirty="0"/>
              <a:t>Data sharing components based on RELIC toolkit</a:t>
            </a:r>
          </a:p>
          <a:p>
            <a:endParaRPr lang="en-US" dirty="0"/>
          </a:p>
          <a:p>
            <a:r>
              <a:rPr lang="en-US" dirty="0"/>
              <a:t>MySQL database cloud engine with User Defined Functions</a:t>
            </a:r>
          </a:p>
          <a:p>
            <a:endParaRPr lang="en-US" dirty="0"/>
          </a:p>
          <a:p>
            <a:r>
              <a:rPr lang="en-US" dirty="0"/>
              <a:t>Prototype Android Application Fitbit and Ava</a:t>
            </a:r>
          </a:p>
        </p:txBody>
      </p:sp>
    </p:spTree>
    <p:extLst>
      <p:ext uri="{BB962C8B-B14F-4D97-AF65-F5344CB8AC3E}">
        <p14:creationId xmlns:p14="http://schemas.microsoft.com/office/powerpoint/2010/main" val="245637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5CBB1-ACE2-475F-85D4-F2063ED0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16918"/>
            <a:ext cx="9905998" cy="1478570"/>
          </a:xfrm>
        </p:spPr>
        <p:txBody>
          <a:bodyPr/>
          <a:lstStyle/>
          <a:p>
            <a:r>
              <a:rPr lang="en-US" dirty="0"/>
              <a:t>Evaluation key data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72C9E-5808-461F-94E0-CB54CE86E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95488"/>
            <a:ext cx="9905999" cy="3541714"/>
          </a:xfrm>
        </p:spPr>
        <p:txBody>
          <a:bodyPr>
            <a:normAutofit fontScale="92500"/>
          </a:bodyPr>
          <a:lstStyle/>
          <a:p>
            <a:r>
              <a:rPr lang="en-US" dirty="0"/>
              <a:t>Computational time:</a:t>
            </a:r>
          </a:p>
          <a:p>
            <a:pPr lvl="1"/>
            <a:r>
              <a:rPr lang="en-US" dirty="0"/>
              <a:t>CPU time required for the operation</a:t>
            </a:r>
          </a:p>
          <a:p>
            <a:r>
              <a:rPr lang="en-US" dirty="0"/>
              <a:t>Ciphertext size:</a:t>
            </a:r>
          </a:p>
          <a:p>
            <a:pPr lvl="1"/>
            <a:r>
              <a:rPr lang="en-US" dirty="0"/>
              <a:t>Impact on communication channel</a:t>
            </a:r>
          </a:p>
          <a:p>
            <a:r>
              <a:rPr lang="en-US" dirty="0"/>
              <a:t>System Throughput:</a:t>
            </a:r>
          </a:p>
          <a:p>
            <a:pPr lvl="1"/>
            <a:r>
              <a:rPr lang="en-US" dirty="0"/>
              <a:t>Operation rate on the cloud</a:t>
            </a:r>
          </a:p>
          <a:p>
            <a:r>
              <a:rPr lang="en-US" dirty="0"/>
              <a:t>Application Latency:</a:t>
            </a:r>
          </a:p>
          <a:p>
            <a:pPr lvl="1"/>
            <a:r>
              <a:rPr lang="en-US" dirty="0"/>
              <a:t>Time from client initiate the connection to receiving and decryption results.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E9474-2344-452B-9806-ECD22569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cap="none" dirty="0"/>
              <a:t>Securing Sensitive Data in the Cloud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482D0E-558C-4B65-B3AD-9127291F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845"/>
            <a:ext cx="10515600" cy="3359118"/>
          </a:xfrm>
        </p:spPr>
        <p:txBody>
          <a:bodyPr/>
          <a:lstStyle/>
          <a:p>
            <a:r>
              <a:rPr lang="en-US" dirty="0"/>
              <a:t>IoT devices often utilize cloud to store and provide ubiquitous access to collected data</a:t>
            </a:r>
          </a:p>
          <a:p>
            <a:r>
              <a:rPr lang="en-US" dirty="0"/>
              <a:t>Many IoT applications involving Health application contains sensitive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9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C619F-E007-462A-8C8E-35CAED0B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Evaluation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F19BDDE-6401-4096-A94C-E946BA9FB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145" y="2097088"/>
            <a:ext cx="8949962" cy="16835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D31C0D-EC6B-462F-9DFA-59043FADC5FE}"/>
              </a:ext>
            </a:extLst>
          </p:cNvPr>
          <p:cNvSpPr txBox="1"/>
          <p:nvPr/>
        </p:nvSpPr>
        <p:spPr>
          <a:xfrm>
            <a:off x="1141413" y="4437747"/>
            <a:ext cx="957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smartphone, the design used batch encryption/decryption with multithreading that yields a 3x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405061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18ED5-6F3E-4658-96BE-1230A303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Comparison 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782CA49-9A61-4379-B7A2-6D7AB57D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060" y="1873568"/>
            <a:ext cx="4519985" cy="35417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65D20C-43B5-4D7B-A82D-C59F4EF1B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2015"/>
            <a:ext cx="500111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6698C1-EEAE-4112-B309-FA59EF95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Comparison Continued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842098-612B-41B8-8DC1-D50DDD19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46" y="2308384"/>
            <a:ext cx="5484814" cy="35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FB9FA-07F0-47DE-B726-0FE827A1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Methodology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079F87-EA47-435A-8337-B968FB27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 three input size: 16, 32 and 64-bit integers</a:t>
            </a:r>
          </a:p>
          <a:p>
            <a:r>
              <a:rPr lang="en-US" dirty="0"/>
              <a:t>Each experiment at least 1000 times</a:t>
            </a:r>
          </a:p>
          <a:p>
            <a:r>
              <a:rPr lang="en-US" dirty="0"/>
              <a:t>For key generation option, repeated 100 times</a:t>
            </a:r>
          </a:p>
          <a:p>
            <a:endParaRPr lang="en-US" dirty="0"/>
          </a:p>
          <a:p>
            <a:r>
              <a:rPr lang="en-US" dirty="0"/>
              <a:t>Use Google Guava Stopwatch class for time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51575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1BFD5-D9FF-4F2A-92E7-CEE3D686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9CBE41D-35BE-4F9D-9804-6742DC427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06" y="2165367"/>
            <a:ext cx="9906000" cy="1657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D377F4A-B694-4E74-B7D1-6AD783FFAEF3}"/>
              </a:ext>
            </a:extLst>
          </p:cNvPr>
          <p:cNvSpPr txBox="1"/>
          <p:nvPr/>
        </p:nvSpPr>
        <p:spPr>
          <a:xfrm>
            <a:off x="1048106" y="4254759"/>
            <a:ext cx="9822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paper selected two and three congruences for 32-bit with respect to 64-bit value as a tradeoff between ciphertext expansion and encryption/decryption times.</a:t>
            </a:r>
          </a:p>
          <a:p>
            <a:endParaRPr lang="en-US" dirty="0"/>
          </a:p>
          <a:p>
            <a:r>
              <a:rPr lang="en-US" dirty="0"/>
              <a:t>Note: The performance gains of CRT plateau and a higher number of congruencies do not yield further gains.</a:t>
            </a:r>
          </a:p>
        </p:txBody>
      </p:sp>
    </p:spTree>
    <p:extLst>
      <p:ext uri="{BB962C8B-B14F-4D97-AF65-F5344CB8AC3E}">
        <p14:creationId xmlns:p14="http://schemas.microsoft.com/office/powerpoint/2010/main" val="235809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AF473-9299-4AA0-BBFD-300921C4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Usage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D7D8B4-082F-47B3-8FA6-320EC3EB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Pilatus requires two separate look-up tables: standard and data sharing</a:t>
            </a:r>
          </a:p>
          <a:p>
            <a:r>
              <a:rPr lang="en-US" dirty="0"/>
              <a:t>With 80-bit security </a:t>
            </a:r>
          </a:p>
          <a:p>
            <a:pPr lvl="1"/>
            <a:r>
              <a:rPr lang="en-US" dirty="0"/>
              <a:t> The standard hash map accounts for 67Mbytes</a:t>
            </a:r>
          </a:p>
          <a:p>
            <a:pPr lvl="1"/>
            <a:r>
              <a:rPr lang="en-US" dirty="0"/>
              <a:t> The data sharing hash map accounts for 69Mbytes</a:t>
            </a:r>
          </a:p>
          <a:p>
            <a:r>
              <a:rPr lang="en-US" dirty="0"/>
              <a:t>The tables are shared among all the Pilatus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9940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07D2C-5726-42A6-AEAA-45FED7FA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Benchmark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B3C18B-3DB0-4B68-9D71-D67B0D79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Evaluates Pilatus as a full system: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dirty="0"/>
              <a:t>End-to-end latency</a:t>
            </a:r>
          </a:p>
          <a:p>
            <a:pPr lvl="1"/>
            <a:r>
              <a:rPr lang="en-US" dirty="0"/>
              <a:t>Two case study application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Use Amazon Cloud Service as the cloud </a:t>
            </a:r>
          </a:p>
        </p:txBody>
      </p:sp>
    </p:spTree>
    <p:extLst>
      <p:ext uri="{BB962C8B-B14F-4D97-AF65-F5344CB8AC3E}">
        <p14:creationId xmlns:p14="http://schemas.microsoft.com/office/powerpoint/2010/main" val="407615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DF15F-2B58-41F2-9420-06243658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Ciphertext size and ENC/DNC in Data sharing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F81081D-FCF2-420F-9C88-53E9DB7DC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95" y="2097088"/>
            <a:ext cx="4067175" cy="3257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FC30D8-E9A9-4A1F-9C34-F5457F9C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36" y="2097088"/>
            <a:ext cx="51720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5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497592-FB34-4820-9264-7B71E702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and APPLICATION PERFORMANCE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B3BE80-D335-4EB4-BEEA-D8521C07C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465577"/>
            <a:ext cx="5095875" cy="2752725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27A297D-32FE-48B1-A86D-362F28BF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64" y="2465577"/>
            <a:ext cx="4459287" cy="12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94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E896A-F935-4873-A8BD-29BFD606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015537" cy="1478570"/>
          </a:xfrm>
        </p:spPr>
        <p:txBody>
          <a:bodyPr>
            <a:normAutofit/>
          </a:bodyPr>
          <a:lstStyle/>
          <a:p>
            <a:r>
              <a:rPr lang="en-US" sz="3200" dirty="0"/>
              <a:t>Cloud Throughput and LATENCY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967CF2EB-84B0-42EF-BB1C-830A6918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894421"/>
            <a:ext cx="9905999" cy="1119188"/>
          </a:xfrm>
        </p:spPr>
        <p:txBody>
          <a:bodyPr/>
          <a:lstStyle/>
          <a:p>
            <a:r>
              <a:rPr lang="en-US" dirty="0"/>
              <a:t>Cloud Engine running on Amazon with 80-bit security.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0B46C5-3206-4541-B1D6-9BDECDD6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14" y="2097088"/>
            <a:ext cx="9967911" cy="24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57E7D-2FEC-4D25-BC6D-EA7C392A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Homomorphic Encryption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282E30-75CE-4479-8D1D-651A3267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Allows computation on Encrypted Data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Encrypted(A) + Encrypted(B)=&gt; Encrypted(A+B)</a:t>
            </a:r>
          </a:p>
          <a:p>
            <a:pPr lvl="2"/>
            <a:r>
              <a:rPr lang="en-US" dirty="0"/>
              <a:t>Decrypt(Encrypted(A+B)) =&gt; A+B</a:t>
            </a:r>
          </a:p>
          <a:p>
            <a:pPr lvl="2"/>
            <a:endParaRPr lang="en-US" dirty="0"/>
          </a:p>
          <a:p>
            <a:r>
              <a:rPr lang="en-US" dirty="0"/>
              <a:t>Can be used to securely chain different services without exposing raw sensitive data</a:t>
            </a:r>
          </a:p>
          <a:p>
            <a:endParaRPr lang="en-US" dirty="0"/>
          </a:p>
          <a:p>
            <a:r>
              <a:rPr lang="en-US" dirty="0"/>
              <a:t>Has weaker security properties than non-homomorphic encryption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Definition: A form of Encryption that allows computation on ciphertexts, generating an encrypted result which, when decrypted, matches the result of operations as if they had been performed on plaintext.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7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447825-E8D1-4CD2-A2AF-3BA1ECF6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CC84B2-4766-480D-A409-49FD2635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Pilatus:</a:t>
            </a:r>
          </a:p>
          <a:p>
            <a:pPr lvl="1"/>
            <a:r>
              <a:rPr lang="en-US" dirty="0"/>
              <a:t>Users have full control over their data</a:t>
            </a:r>
          </a:p>
          <a:p>
            <a:pPr lvl="1"/>
            <a:r>
              <a:rPr lang="en-US" dirty="0"/>
              <a:t>Cloud only has access to encrypted data</a:t>
            </a:r>
          </a:p>
          <a:p>
            <a:pPr lvl="1"/>
            <a:r>
              <a:rPr lang="en-US" dirty="0"/>
              <a:t>Process queries on encrypted data and re-encrypt for sharing</a:t>
            </a:r>
          </a:p>
          <a:p>
            <a:pPr lvl="1"/>
            <a:r>
              <a:rPr lang="en-US" dirty="0"/>
              <a:t>Cryptographically guarantees and possibility of revocation</a:t>
            </a:r>
          </a:p>
          <a:p>
            <a:pPr lvl="1"/>
            <a:r>
              <a:rPr lang="en-US" dirty="0"/>
              <a:t>Optimized cryptographic operation	</a:t>
            </a:r>
          </a:p>
        </p:txBody>
      </p:sp>
    </p:spTree>
    <p:extLst>
      <p:ext uri="{BB962C8B-B14F-4D97-AF65-F5344CB8AC3E}">
        <p14:creationId xmlns:p14="http://schemas.microsoft.com/office/powerpoint/2010/main" val="232976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5A0FD-9EBC-43C8-B44D-DD439BB4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Homomorphic Encryption Applications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451AC3-A6E5-4676-8455-39642FE8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297"/>
            <a:ext cx="10515600" cy="3769665"/>
          </a:xfrm>
        </p:spPr>
        <p:txBody>
          <a:bodyPr/>
          <a:lstStyle/>
          <a:p>
            <a:r>
              <a:rPr lang="en-US" dirty="0"/>
              <a:t>Calculate: Tax, Currency Exchange Rate</a:t>
            </a:r>
          </a:p>
          <a:p>
            <a:endParaRPr lang="en-US" dirty="0"/>
          </a:p>
          <a:p>
            <a:r>
              <a:rPr lang="en-US" dirty="0"/>
              <a:t>Shipping on transaction without exposing unencrypted data </a:t>
            </a:r>
          </a:p>
          <a:p>
            <a:endParaRPr lang="en-US" dirty="0"/>
          </a:p>
          <a:p>
            <a:r>
              <a:rPr lang="en-US" dirty="0"/>
              <a:t>Create secure system: Secure voting system, Collision-resistant hash functions, and private information retrieval schemes</a:t>
            </a:r>
          </a:p>
        </p:txBody>
      </p:sp>
    </p:spTree>
    <p:extLst>
      <p:ext uri="{BB962C8B-B14F-4D97-AF65-F5344CB8AC3E}">
        <p14:creationId xmlns:p14="http://schemas.microsoft.com/office/powerpoint/2010/main" val="58865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D07C8-D753-4FA2-AF04-12D6D6BE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Homomorphic Encryption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C40AC5-906A-4BA3-8F8B-434F84CD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387"/>
            <a:ext cx="10515600" cy="4077575"/>
          </a:xfrm>
        </p:spPr>
        <p:txBody>
          <a:bodyPr/>
          <a:lstStyle/>
          <a:p>
            <a:r>
              <a:rPr lang="en-US" dirty="0"/>
              <a:t>Partially Homomorphic Encryption:</a:t>
            </a:r>
          </a:p>
          <a:p>
            <a:endParaRPr lang="en-US" dirty="0"/>
          </a:p>
          <a:p>
            <a:pPr lvl="1"/>
            <a:r>
              <a:rPr lang="en-US" dirty="0"/>
              <a:t>Supports either addition or multiplication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Fully Homomorphic Encryption:</a:t>
            </a:r>
          </a:p>
          <a:p>
            <a:endParaRPr lang="en-US" dirty="0"/>
          </a:p>
          <a:p>
            <a:pPr lvl="1"/>
            <a:r>
              <a:rPr lang="en-US" dirty="0"/>
              <a:t>Supports both addition and multiplication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5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C4F12-14D6-4BBB-A71D-82798D03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Current PHE approaches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CF2496-EDB0-440A-950B-1F64C6868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 either one of the following: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Encrypted Query Process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Secure Sharing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46B2A3-30AF-49B5-900E-7A4D13394C27}"/>
              </a:ext>
            </a:extLst>
          </p:cNvPr>
          <p:cNvSpPr txBox="1"/>
          <p:nvPr/>
        </p:nvSpPr>
        <p:spPr>
          <a:xfrm>
            <a:off x="6559420" y="3770461"/>
            <a:ext cx="371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 both</a:t>
            </a:r>
          </a:p>
        </p:txBody>
      </p:sp>
    </p:spTree>
    <p:extLst>
      <p:ext uri="{BB962C8B-B14F-4D97-AF65-F5344CB8AC3E}">
        <p14:creationId xmlns:p14="http://schemas.microsoft.com/office/powerpoint/2010/main" val="239034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89D8C-E299-49C4-9E57-F3BB596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Threat Model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08752AE-5FB6-4416-BDEA-580D24086C90}"/>
              </a:ext>
            </a:extLst>
          </p:cNvPr>
          <p:cNvSpPr txBox="1">
            <a:spLocks/>
          </p:cNvSpPr>
          <p:nvPr/>
        </p:nvSpPr>
        <p:spPr>
          <a:xfrm>
            <a:off x="1141412" y="209708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Clouds are honest-but curious</a:t>
            </a:r>
          </a:p>
          <a:p>
            <a:r>
              <a:rPr lang="en-US" dirty="0"/>
              <a:t>Adversary might be eager to learn about user data</a:t>
            </a:r>
          </a:p>
          <a:p>
            <a:r>
              <a:rPr lang="en-US" dirty="0"/>
              <a:t>External adversaries could gain access to encrypted data</a:t>
            </a:r>
          </a:p>
          <a:p>
            <a:endParaRPr lang="en-US" dirty="0"/>
          </a:p>
          <a:p>
            <a:r>
              <a:rPr lang="en-US" dirty="0"/>
              <a:t>In all: System compromise, financial incentives, malicious insiders</a:t>
            </a:r>
          </a:p>
        </p:txBody>
      </p:sp>
    </p:spTree>
    <p:extLst>
      <p:ext uri="{BB962C8B-B14F-4D97-AF65-F5344CB8AC3E}">
        <p14:creationId xmlns:p14="http://schemas.microsoft.com/office/powerpoint/2010/main" val="349159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89D8C-E299-49C4-9E57-F3BB596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Assumptions: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09F49E-B45C-44B2-A426-0C1E1FF5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IDP (identity providers) correctly verifies users’ identity.</a:t>
            </a:r>
          </a:p>
          <a:p>
            <a:r>
              <a:rPr lang="en-US" dirty="0"/>
              <a:t>Group members of shared data are semi-trusted. </a:t>
            </a:r>
          </a:p>
          <a:p>
            <a:r>
              <a:rPr lang="en-US" dirty="0"/>
              <a:t>External adversaries could gain access to encrypted data.</a:t>
            </a:r>
          </a:p>
          <a:p>
            <a:r>
              <a:rPr lang="en-US" dirty="0"/>
              <a:t>Application behave correctly.</a:t>
            </a:r>
          </a:p>
          <a:p>
            <a:r>
              <a:rPr lang="en-US" dirty="0"/>
              <a:t>Party member communicate through secure channel.</a:t>
            </a:r>
          </a:p>
        </p:txBody>
      </p:sp>
    </p:spTree>
    <p:extLst>
      <p:ext uri="{BB962C8B-B14F-4D97-AF65-F5344CB8AC3E}">
        <p14:creationId xmlns:p14="http://schemas.microsoft.com/office/powerpoint/2010/main" val="278756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C91FD-A7FE-4B67-B026-809F6C9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120636" cy="1033000"/>
          </a:xfrm>
        </p:spPr>
        <p:txBody>
          <a:bodyPr/>
          <a:lstStyle/>
          <a:p>
            <a:r>
              <a:rPr lang="en-US" cap="none" dirty="0"/>
              <a:t>Pilatus: Data Protection Platform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0E607B7-F8BD-468E-889F-2A031F2CF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0436" y="3753110"/>
            <a:ext cx="5915851" cy="24863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41EF8DB-3428-469E-95F8-8CF4FBD1DD2A}"/>
              </a:ext>
            </a:extLst>
          </p:cNvPr>
          <p:cNvSpPr txBox="1"/>
          <p:nvPr/>
        </p:nvSpPr>
        <p:spPr>
          <a:xfrm>
            <a:off x="1005840" y="1950720"/>
            <a:ext cx="4785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 a sharing revocation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decryption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present two case study apps running Pilatus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4363C7-C0BF-44CA-A617-1C1C4B97CB9C}"/>
              </a:ext>
            </a:extLst>
          </p:cNvPr>
          <p:cNvSpPr txBox="1"/>
          <p:nvPr/>
        </p:nvSpPr>
        <p:spPr>
          <a:xfrm>
            <a:off x="6568751" y="2155371"/>
            <a:ext cx="441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Specifically Tailored for IoT Scenarios</a:t>
            </a:r>
          </a:p>
          <a:p>
            <a:r>
              <a:rPr lang="en-US" dirty="0"/>
              <a:t>Demonstrated PHE on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298701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924</Words>
  <Application>Microsoft Office PowerPoint</Application>
  <PresentationFormat>宽屏</PresentationFormat>
  <Paragraphs>185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等线 Light</vt:lpstr>
      <vt:lpstr>Arial</vt:lpstr>
      <vt:lpstr>Calibri</vt:lpstr>
      <vt:lpstr>Calibri Light</vt:lpstr>
      <vt:lpstr>Office 主题​​</vt:lpstr>
      <vt:lpstr>Secure Sharing of Partially Homomorphic Data</vt:lpstr>
      <vt:lpstr>Securing Sensitive Data in the Cloud</vt:lpstr>
      <vt:lpstr>Homomorphic Encryption</vt:lpstr>
      <vt:lpstr>Homomorphic Encryption Applications</vt:lpstr>
      <vt:lpstr>Partially Homomorphic Encryption</vt:lpstr>
      <vt:lpstr>Current PHE approaches </vt:lpstr>
      <vt:lpstr>Threat Model</vt:lpstr>
      <vt:lpstr>Assumptions:</vt:lpstr>
      <vt:lpstr>Pilatus: Data Protection Platform</vt:lpstr>
      <vt:lpstr>Pilatus Design Approach</vt:lpstr>
      <vt:lpstr>Partially Homomorphic Encryption</vt:lpstr>
      <vt:lpstr>Re-Encryption</vt:lpstr>
      <vt:lpstr>Performance Optimization </vt:lpstr>
      <vt:lpstr>Key Update</vt:lpstr>
      <vt:lpstr>Group Sharing Authorization</vt:lpstr>
      <vt:lpstr>Group Authorization Graph Explanation</vt:lpstr>
      <vt:lpstr>Security Analysis</vt:lpstr>
      <vt:lpstr>Implementation</vt:lpstr>
      <vt:lpstr>Evaluation key data</vt:lpstr>
      <vt:lpstr>System Evaluation</vt:lpstr>
      <vt:lpstr>System Comparison </vt:lpstr>
      <vt:lpstr>System Comparison Continued</vt:lpstr>
      <vt:lpstr>Test Methodology</vt:lpstr>
      <vt:lpstr>Performance</vt:lpstr>
      <vt:lpstr>Memory Usage</vt:lpstr>
      <vt:lpstr>System Benchmark</vt:lpstr>
      <vt:lpstr>Ciphertext size and ENC/DNC in Data sharing</vt:lpstr>
      <vt:lpstr>Tokens and APPLICATION PERFORMANCE</vt:lpstr>
      <vt:lpstr>Cloud Throughput and LATENCY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Sharing of Partially HOMOmORPHIC DATA</dc:title>
  <dc:creator>JiChenxing</dc:creator>
  <cp:lastModifiedBy>JiChenxing</cp:lastModifiedBy>
  <cp:revision>100</cp:revision>
  <dcterms:created xsi:type="dcterms:W3CDTF">2018-05-25T06:02:40Z</dcterms:created>
  <dcterms:modified xsi:type="dcterms:W3CDTF">2018-05-31T07:24:02Z</dcterms:modified>
</cp:coreProperties>
</file>